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9" r:id="rId2"/>
    <p:sldId id="281" r:id="rId3"/>
    <p:sldId id="276" r:id="rId4"/>
    <p:sldId id="274" r:id="rId5"/>
    <p:sldId id="259" r:id="rId6"/>
    <p:sldId id="277" r:id="rId7"/>
    <p:sldId id="278" r:id="rId8"/>
    <p:sldId id="270" r:id="rId9"/>
    <p:sldId id="271" r:id="rId10"/>
    <p:sldId id="272" r:id="rId11"/>
    <p:sldId id="269" r:id="rId12"/>
    <p:sldId id="287" r:id="rId13"/>
    <p:sldId id="27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CC00"/>
    <a:srgbClr val="FFFF00"/>
    <a:srgbClr val="000099"/>
    <a:srgbClr val="0066CC"/>
    <a:srgbClr val="CCFFFF"/>
    <a:srgbClr val="CCEC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608" autoAdjust="0"/>
    <p:restoredTop sz="95716" autoAdjust="0"/>
  </p:normalViewPr>
  <p:slideViewPr>
    <p:cSldViewPr>
      <p:cViewPr>
        <p:scale>
          <a:sx n="75" d="100"/>
          <a:sy n="75" d="100"/>
        </p:scale>
        <p:origin x="-786" y="-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29C1AD-2871-4493-8AD7-2E18D338E221}" type="datetimeFigureOut">
              <a:rPr lang="ru-RU"/>
              <a:pPr>
                <a:defRPr/>
              </a:pPr>
              <a:t>03.11.2020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556279E-EABB-4D13-BC2D-F8214B021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6F2EB-E192-4F19-AA61-2859FE296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E89C1-B382-40E3-A07D-E261A6B32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7E0F4-F9EE-444D-AC5F-C63B2467A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8A23E-37F9-449E-9755-0FD0C3BAB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DCA58-8252-4F83-A590-689C4EC74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5B821-64B7-43AE-8AF8-3F4A18AE2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4D62A-1B12-4A83-A856-5333D343C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04BD5-AF7E-44A0-BD37-A1C2DABB9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2A141-F6C9-4477-BEBF-B5AD4B81A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47147-4C4B-484F-8875-3BD778BAC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18481-5457-4056-8469-BD0FE9640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730743F-7061-4FF3-9717-8B39F00C3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jpeg"/><Relationship Id="rId7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.jpeg"/><Relationship Id="rId7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11" Type="http://schemas.openxmlformats.org/officeDocument/2006/relationships/slide" Target="slide2.xml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29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jpeg"/><Relationship Id="rId7" Type="http://schemas.openxmlformats.org/officeDocument/2006/relationships/slide" Target="slide2.xml"/><Relationship Id="rId12" Type="http://schemas.openxmlformats.org/officeDocument/2006/relationships/slide" Target="slide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11" Type="http://schemas.openxmlformats.org/officeDocument/2006/relationships/image" Target="../media/image33.jpeg"/><Relationship Id="rId5" Type="http://schemas.openxmlformats.org/officeDocument/2006/relationships/image" Target="../media/image4.jpeg"/><Relationship Id="rId10" Type="http://schemas.openxmlformats.org/officeDocument/2006/relationships/image" Target="../media/image32.jpeg"/><Relationship Id="rId4" Type="http://schemas.openxmlformats.org/officeDocument/2006/relationships/image" Target="../media/image3.jpeg"/><Relationship Id="rId9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slide" Target="slide3.xml"/><Relationship Id="rId12" Type="http://schemas.openxmlformats.org/officeDocument/2006/relationships/slide" Target="slide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2.jpeg"/><Relationship Id="rId10" Type="http://schemas.openxmlformats.org/officeDocument/2006/relationships/slide" Target="slide8.xml"/><Relationship Id="rId4" Type="http://schemas.openxmlformats.org/officeDocument/2006/relationships/image" Target="../media/image3.jpeg"/><Relationship Id="rId9" Type="http://schemas.openxmlformats.org/officeDocument/2006/relationships/image" Target="../media/image9.jpeg"/><Relationship Id="rId14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4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jpeg"/><Relationship Id="rId7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9"/>
          <p:cNvGrpSpPr>
            <a:grpSpLocks/>
          </p:cNvGrpSpPr>
          <p:nvPr/>
        </p:nvGrpSpPr>
        <p:grpSpPr bwMode="auto">
          <a:xfrm>
            <a:off x="214313" y="0"/>
            <a:ext cx="8567737" cy="6858000"/>
            <a:chOff x="0" y="0"/>
            <a:chExt cx="5397" cy="4320"/>
          </a:xfrm>
        </p:grpSpPr>
        <p:grpSp>
          <p:nvGrpSpPr>
            <p:cNvPr id="2055" name="Group 4"/>
            <p:cNvGrpSpPr>
              <a:grpSpLocks/>
            </p:cNvGrpSpPr>
            <p:nvPr/>
          </p:nvGrpSpPr>
          <p:grpSpPr bwMode="auto">
            <a:xfrm>
              <a:off x="0" y="0"/>
              <a:ext cx="975" cy="4320"/>
              <a:chOff x="0" y="0"/>
              <a:chExt cx="975" cy="4320"/>
            </a:xfrm>
          </p:grpSpPr>
          <p:pic>
            <p:nvPicPr>
              <p:cNvPr id="2083" name="Picture 5" descr="leftmenufo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975" cy="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84" name="Picture 6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2659"/>
                <a:ext cx="975" cy="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85" name="Picture 7" descr="leftmenufon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890"/>
                <a:ext cx="975" cy="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86" name="Picture 8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1842"/>
                <a:ext cx="975" cy="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87" name="Picture 9" descr="leftmenufon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0" y="3475"/>
                <a:ext cx="975" cy="8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056" name="Group 28"/>
            <p:cNvGrpSpPr>
              <a:grpSpLocks/>
            </p:cNvGrpSpPr>
            <p:nvPr/>
          </p:nvGrpSpPr>
          <p:grpSpPr bwMode="auto">
            <a:xfrm>
              <a:off x="839" y="495"/>
              <a:ext cx="1036" cy="3530"/>
              <a:chOff x="839" y="-32"/>
              <a:chExt cx="1036" cy="3530"/>
            </a:xfrm>
          </p:grpSpPr>
          <p:pic>
            <p:nvPicPr>
              <p:cNvPr id="2079" name="Picture 11" descr="leftmenufo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900" y="-32"/>
                <a:ext cx="975" cy="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80" name="Picture 12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39" y="2659"/>
                <a:ext cx="975" cy="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81" name="Picture 13" descr="leftmenufon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39" y="890"/>
                <a:ext cx="975" cy="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82" name="Picture 14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39" y="1842"/>
                <a:ext cx="975" cy="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057" name="Group 16"/>
            <p:cNvGrpSpPr>
              <a:grpSpLocks/>
            </p:cNvGrpSpPr>
            <p:nvPr/>
          </p:nvGrpSpPr>
          <p:grpSpPr bwMode="auto">
            <a:xfrm>
              <a:off x="1655" y="0"/>
              <a:ext cx="975" cy="4320"/>
              <a:chOff x="0" y="0"/>
              <a:chExt cx="975" cy="4320"/>
            </a:xfrm>
          </p:grpSpPr>
          <p:pic>
            <p:nvPicPr>
              <p:cNvPr id="2074" name="Picture 17" descr="leftmenufo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975" cy="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5" name="Picture 18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2659"/>
                <a:ext cx="975" cy="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6" name="Picture 19" descr="leftmenufon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890"/>
                <a:ext cx="975" cy="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7" name="Picture 20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1842"/>
                <a:ext cx="975" cy="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8" name="Picture 21" descr="leftmenufon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0" y="3475"/>
                <a:ext cx="975" cy="8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058" name="Group 22"/>
            <p:cNvGrpSpPr>
              <a:grpSpLocks/>
            </p:cNvGrpSpPr>
            <p:nvPr/>
          </p:nvGrpSpPr>
          <p:grpSpPr bwMode="auto">
            <a:xfrm>
              <a:off x="3424" y="0"/>
              <a:ext cx="975" cy="4320"/>
              <a:chOff x="0" y="0"/>
              <a:chExt cx="975" cy="4320"/>
            </a:xfrm>
          </p:grpSpPr>
          <p:pic>
            <p:nvPicPr>
              <p:cNvPr id="2069" name="Picture 23" descr="leftmenufo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975" cy="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0" name="Picture 24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2659"/>
                <a:ext cx="975" cy="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1" name="Picture 25" descr="leftmenufon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890"/>
                <a:ext cx="975" cy="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2" name="Picture 26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1842"/>
                <a:ext cx="975" cy="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3" name="Picture 27" descr="leftmenufon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0" y="3475"/>
                <a:ext cx="975" cy="8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059" name="Group 29"/>
            <p:cNvGrpSpPr>
              <a:grpSpLocks/>
            </p:cNvGrpSpPr>
            <p:nvPr/>
          </p:nvGrpSpPr>
          <p:grpSpPr bwMode="auto">
            <a:xfrm>
              <a:off x="2472" y="527"/>
              <a:ext cx="975" cy="3498"/>
              <a:chOff x="839" y="0"/>
              <a:chExt cx="975" cy="3498"/>
            </a:xfrm>
          </p:grpSpPr>
          <p:pic>
            <p:nvPicPr>
              <p:cNvPr id="2065" name="Picture 30" descr="leftmenufo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39" y="0"/>
                <a:ext cx="975" cy="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6" name="Picture 31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39" y="2659"/>
                <a:ext cx="975" cy="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7" name="Picture 32" descr="leftmenufon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39" y="890"/>
                <a:ext cx="975" cy="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8" name="Picture 33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39" y="1842"/>
                <a:ext cx="975" cy="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060" name="Group 34"/>
            <p:cNvGrpSpPr>
              <a:grpSpLocks/>
            </p:cNvGrpSpPr>
            <p:nvPr/>
          </p:nvGrpSpPr>
          <p:grpSpPr bwMode="auto">
            <a:xfrm>
              <a:off x="4422" y="346"/>
              <a:ext cx="975" cy="3498"/>
              <a:chOff x="839" y="0"/>
              <a:chExt cx="975" cy="3498"/>
            </a:xfrm>
          </p:grpSpPr>
          <p:pic>
            <p:nvPicPr>
              <p:cNvPr id="2061" name="Picture 35" descr="leftmenufo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39" y="0"/>
                <a:ext cx="975" cy="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2" name="Picture 36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39" y="2659"/>
                <a:ext cx="975" cy="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3" name="Picture 37" descr="leftmenufon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39" y="890"/>
                <a:ext cx="975" cy="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4" name="Picture 38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39" y="1842"/>
                <a:ext cx="975" cy="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1071563" y="2071688"/>
            <a:ext cx="7273925" cy="3606800"/>
            <a:chOff x="521" y="572"/>
            <a:chExt cx="4582" cy="2272"/>
          </a:xfrm>
        </p:grpSpPr>
        <p:pic>
          <p:nvPicPr>
            <p:cNvPr id="2053" name="Picture 40" descr="волей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7" y="572"/>
              <a:ext cx="4355" cy="1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Picture 41" descr="волей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1" y="2024"/>
              <a:ext cx="4582" cy="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2" name="Нижний колонтитул 40"/>
          <p:cNvSpPr>
            <a:spLocks noGrp="1"/>
          </p:cNvSpPr>
          <p:nvPr>
            <p:ph type="ftr" sz="quarter" idx="11"/>
          </p:nvPr>
        </p:nvSpPr>
        <p:spPr>
          <a:xfrm>
            <a:off x="3000375" y="357188"/>
            <a:ext cx="5857875" cy="785812"/>
          </a:xfrm>
          <a:noFill/>
        </p:spPr>
        <p:txBody>
          <a:bodyPr/>
          <a:lstStyle/>
          <a:p>
            <a:r>
              <a:rPr lang="ru-RU" sz="1800" dirty="0" err="1" smtClean="0"/>
              <a:t>Скрицкий</a:t>
            </a:r>
            <a:r>
              <a:rPr lang="ru-RU" sz="1800" dirty="0" smtClean="0"/>
              <a:t> Андрей Викторович, </a:t>
            </a:r>
          </a:p>
          <a:p>
            <a:r>
              <a:rPr lang="ru-RU" sz="1800" dirty="0" smtClean="0"/>
              <a:t>учитель физической культуры, </a:t>
            </a:r>
          </a:p>
          <a:p>
            <a:r>
              <a:rPr lang="ru-RU" sz="1800" dirty="0" smtClean="0"/>
              <a:t>МБОУ СОШ №30 , </a:t>
            </a:r>
          </a:p>
          <a:p>
            <a:r>
              <a:rPr lang="ru-RU" sz="1800" dirty="0" smtClean="0"/>
              <a:t>Апшеронский район, х. Николаенко</a:t>
            </a:r>
          </a:p>
          <a:p>
            <a:r>
              <a:rPr lang="ru-RU" sz="1800" dirty="0" smtClean="0"/>
              <a:t>2016 </a:t>
            </a:r>
            <a:r>
              <a:rPr lang="ru-RU" sz="1800" dirty="0" smtClean="0"/>
              <a:t>год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8"/>
          <p:cNvGrpSpPr>
            <a:grpSpLocks/>
          </p:cNvGrpSpPr>
          <p:nvPr/>
        </p:nvGrpSpPr>
        <p:grpSpPr bwMode="auto">
          <a:xfrm>
            <a:off x="7596188" y="0"/>
            <a:ext cx="1547812" cy="6858000"/>
            <a:chOff x="0" y="0"/>
            <a:chExt cx="975" cy="4320"/>
          </a:xfrm>
        </p:grpSpPr>
        <p:pic>
          <p:nvPicPr>
            <p:cNvPr id="11273" name="Picture 9" descr="leftmenuf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75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10" descr="leftmenuf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659"/>
              <a:ext cx="97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5" name="Picture 11" descr="leftmenuf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890"/>
              <a:ext cx="975" cy="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6" name="Picture 12" descr="leftmenuf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842"/>
              <a:ext cx="97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7" name="Picture 13" descr="leftmenufo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3475"/>
              <a:ext cx="975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267" name="Picture 4" descr="верхняя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5639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79388" y="2041525"/>
            <a:ext cx="3889375" cy="2795588"/>
            <a:chOff x="113" y="1286"/>
            <a:chExt cx="2450" cy="1761"/>
          </a:xfrm>
        </p:grpSpPr>
        <p:pic>
          <p:nvPicPr>
            <p:cNvPr id="11271" name="Picture 6" descr="SNV31599"/>
            <p:cNvPicPr>
              <a:picLocks noChangeAspect="1" noChangeArrowheads="1"/>
            </p:cNvPicPr>
            <p:nvPr/>
          </p:nvPicPr>
          <p:blipFill>
            <a:blip r:embed="rId7" cstate="print">
              <a:lum bright="24000" contrast="24000"/>
            </a:blip>
            <a:srcRect/>
            <a:stretch>
              <a:fillRect/>
            </a:stretch>
          </p:blipFill>
          <p:spPr bwMode="auto">
            <a:xfrm>
              <a:off x="113" y="1286"/>
              <a:ext cx="2450" cy="1761"/>
            </a:xfrm>
            <a:prstGeom prst="rect">
              <a:avLst/>
            </a:prstGeom>
            <a:noFill/>
            <a:ln w="25400" algn="in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1272" name="Rectangle 5"/>
            <p:cNvSpPr>
              <a:spLocks noChangeArrowheads="1"/>
            </p:cNvSpPr>
            <p:nvPr/>
          </p:nvSpPr>
          <p:spPr bwMode="auto">
            <a:xfrm>
              <a:off x="113" y="1298"/>
              <a:ext cx="2449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/>
                <a:t>Техника выполнения верхней подачи</a:t>
              </a:r>
            </a:p>
          </p:txBody>
        </p:sp>
      </p:grp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284663" y="1844675"/>
            <a:ext cx="4608512" cy="323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266700" indent="-266700"/>
            <a:endParaRPr lang="ru-RU"/>
          </a:p>
          <a:p>
            <a:pPr marL="266700" indent="-266700">
              <a:buFontTx/>
              <a:buChar char="•"/>
            </a:pPr>
            <a:r>
              <a:rPr lang="ru-RU" b="1">
                <a:solidFill>
                  <a:srgbClr val="000099"/>
                </a:solidFill>
              </a:rPr>
              <a:t>Мяч подбросить до 1 м. над головой чуть впереди себя</a:t>
            </a:r>
          </a:p>
          <a:p>
            <a:pPr marL="266700" indent="-266700">
              <a:buFontTx/>
              <a:buChar char="•"/>
            </a:pPr>
            <a:endParaRPr lang="ru-RU" b="1">
              <a:solidFill>
                <a:srgbClr val="000099"/>
              </a:solidFill>
            </a:endParaRPr>
          </a:p>
          <a:p>
            <a:pPr marL="266700" indent="-266700">
              <a:buFontTx/>
              <a:buChar char="•"/>
            </a:pPr>
            <a:r>
              <a:rPr lang="ru-RU" b="1">
                <a:solidFill>
                  <a:srgbClr val="000099"/>
                </a:solidFill>
              </a:rPr>
              <a:t>Удар осуществляется прямой рукой впереди себя</a:t>
            </a:r>
          </a:p>
          <a:p>
            <a:pPr marL="266700" indent="-266700">
              <a:buFontTx/>
              <a:buChar char="•"/>
            </a:pPr>
            <a:endParaRPr lang="ru-RU" b="1">
              <a:solidFill>
                <a:srgbClr val="000099"/>
              </a:solidFill>
            </a:endParaRPr>
          </a:p>
          <a:p>
            <a:pPr marL="266700" indent="-266700">
              <a:buFontTx/>
              <a:buChar char="•"/>
            </a:pPr>
            <a:r>
              <a:rPr lang="ru-RU" b="1">
                <a:solidFill>
                  <a:srgbClr val="000099"/>
                </a:solidFill>
              </a:rPr>
              <a:t>Выполнить удар напряженной ладонью</a:t>
            </a:r>
          </a:p>
          <a:p>
            <a:pPr marL="266700" indent="-266700">
              <a:buFontTx/>
              <a:buChar char="•"/>
            </a:pPr>
            <a:endParaRPr lang="ru-RU" b="1">
              <a:solidFill>
                <a:srgbClr val="000099"/>
              </a:solidFill>
            </a:endParaRPr>
          </a:p>
          <a:p>
            <a:pPr marL="266700" indent="-266700">
              <a:buFontTx/>
              <a:buChar char="•"/>
            </a:pPr>
            <a:r>
              <a:rPr lang="ru-RU" b="1">
                <a:solidFill>
                  <a:srgbClr val="000099"/>
                </a:solidFill>
              </a:rPr>
              <a:t>Ударить точно в центр мяча</a:t>
            </a:r>
          </a:p>
          <a:p>
            <a:pPr marL="266700" indent="-266700"/>
            <a:r>
              <a:rPr lang="ru-RU" sz="1400"/>
              <a:t> </a:t>
            </a:r>
          </a:p>
        </p:txBody>
      </p:sp>
      <p:pic>
        <p:nvPicPr>
          <p:cNvPr id="11270" name="Picture 15" descr="мяч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EFFFD"/>
              </a:clrFrom>
              <a:clrTo>
                <a:srgbClr val="FE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250" y="6308725"/>
            <a:ext cx="3381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55"/>
          <p:cNvGrpSpPr>
            <a:grpSpLocks/>
          </p:cNvGrpSpPr>
          <p:nvPr/>
        </p:nvGrpSpPr>
        <p:grpSpPr bwMode="auto">
          <a:xfrm>
            <a:off x="7596188" y="0"/>
            <a:ext cx="1547812" cy="6858000"/>
            <a:chOff x="0" y="0"/>
            <a:chExt cx="975" cy="4320"/>
          </a:xfrm>
        </p:grpSpPr>
        <p:pic>
          <p:nvPicPr>
            <p:cNvPr id="12301" name="Picture 56" descr="leftmenuf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75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2" name="Picture 57" descr="leftmenuf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659"/>
              <a:ext cx="97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3" name="Picture 58" descr="leftmenuf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890"/>
              <a:ext cx="975" cy="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4" name="Picture 59" descr="leftmenuf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842"/>
              <a:ext cx="97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5" name="Picture 60" descr="leftmenufo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3475"/>
              <a:ext cx="975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291" name="Picture 46" descr="передача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2766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3563938" y="1341438"/>
            <a:ext cx="496887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266700" indent="-266700">
              <a:lnSpc>
                <a:spcPct val="150000"/>
              </a:lnSpc>
              <a:buFontTx/>
              <a:buChar char="•"/>
            </a:pPr>
            <a:r>
              <a:rPr lang="ru-RU" b="1">
                <a:solidFill>
                  <a:srgbClr val="000099"/>
                </a:solidFill>
              </a:rPr>
              <a:t>Кисти в форме овала</a:t>
            </a:r>
          </a:p>
          <a:p>
            <a:pPr marL="266700" indent="-266700">
              <a:lnSpc>
                <a:spcPct val="150000"/>
              </a:lnSpc>
              <a:buFontTx/>
              <a:buChar char="•"/>
            </a:pPr>
            <a:r>
              <a:rPr lang="ru-RU" b="1">
                <a:solidFill>
                  <a:srgbClr val="000099"/>
                </a:solidFill>
              </a:rPr>
              <a:t>Кисти напряжены</a:t>
            </a:r>
          </a:p>
          <a:p>
            <a:pPr marL="266700" indent="-266700">
              <a:lnSpc>
                <a:spcPct val="150000"/>
              </a:lnSpc>
              <a:buFontTx/>
              <a:buChar char="•"/>
            </a:pPr>
            <a:r>
              <a:rPr lang="ru-RU" b="1">
                <a:solidFill>
                  <a:srgbClr val="000099"/>
                </a:solidFill>
              </a:rPr>
              <a:t>Встреча рук с мячом вверху над лицом</a:t>
            </a:r>
          </a:p>
          <a:p>
            <a:pPr marL="266700" indent="-266700">
              <a:lnSpc>
                <a:spcPct val="150000"/>
              </a:lnSpc>
              <a:buFontTx/>
              <a:buChar char="•"/>
            </a:pPr>
            <a:r>
              <a:rPr lang="ru-RU" b="1">
                <a:solidFill>
                  <a:srgbClr val="000099"/>
                </a:solidFill>
              </a:rPr>
              <a:t>Большие пальцы принимают на себя основную нагрузку</a:t>
            </a:r>
          </a:p>
          <a:p>
            <a:pPr marL="266700" indent="-266700">
              <a:lnSpc>
                <a:spcPct val="150000"/>
              </a:lnSpc>
              <a:buFontTx/>
              <a:buChar char="•"/>
            </a:pPr>
            <a:r>
              <a:rPr lang="ru-RU" b="1">
                <a:solidFill>
                  <a:srgbClr val="000099"/>
                </a:solidFill>
              </a:rPr>
              <a:t>Указательные - основную ударную нагрузку</a:t>
            </a:r>
          </a:p>
          <a:p>
            <a:pPr marL="266700" indent="-266700">
              <a:lnSpc>
                <a:spcPct val="150000"/>
              </a:lnSpc>
              <a:buFontTx/>
              <a:buChar char="•"/>
            </a:pPr>
            <a:r>
              <a:rPr lang="ru-RU" b="1">
                <a:solidFill>
                  <a:srgbClr val="000099"/>
                </a:solidFill>
              </a:rPr>
              <a:t>Средние, безымянные, мизинцы - удерживают мяч в боковом направлении</a:t>
            </a:r>
          </a:p>
          <a:p>
            <a:pPr marL="266700" indent="-266700">
              <a:lnSpc>
                <a:spcPct val="150000"/>
              </a:lnSpc>
            </a:pPr>
            <a:r>
              <a:rPr lang="ru-RU" b="1">
                <a:solidFill>
                  <a:srgbClr val="000099"/>
                </a:solidFill>
              </a:rPr>
              <a:t> </a:t>
            </a:r>
          </a:p>
          <a:p>
            <a:pPr marL="266700" indent="-266700">
              <a:lnSpc>
                <a:spcPct val="150000"/>
              </a:lnSpc>
            </a:pPr>
            <a:r>
              <a:rPr lang="ru-RU"/>
              <a:t> </a:t>
            </a:r>
          </a:p>
        </p:txBody>
      </p:sp>
      <p:pic>
        <p:nvPicPr>
          <p:cNvPr id="15408" name="Picture 48" descr="SNV31597"/>
          <p:cNvPicPr>
            <a:picLocks noChangeAspect="1" noChangeArrowheads="1"/>
          </p:cNvPicPr>
          <p:nvPr/>
        </p:nvPicPr>
        <p:blipFill>
          <a:blip r:embed="rId7" cstate="print">
            <a:lum bright="42000" contrast="24000"/>
          </a:blip>
          <a:srcRect/>
          <a:stretch>
            <a:fillRect/>
          </a:stretch>
        </p:blipFill>
        <p:spPr bwMode="auto">
          <a:xfrm>
            <a:off x="827088" y="1341438"/>
            <a:ext cx="2447925" cy="1917700"/>
          </a:xfrm>
          <a:prstGeom prst="rect">
            <a:avLst/>
          </a:prstGeom>
          <a:noFill/>
          <a:ln w="25400" algn="in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409" name="Picture 49" descr="SNV31598"/>
          <p:cNvPicPr>
            <a:picLocks noChangeAspect="1" noChangeArrowheads="1"/>
          </p:cNvPicPr>
          <p:nvPr/>
        </p:nvPicPr>
        <p:blipFill>
          <a:blip r:embed="rId8" cstate="print">
            <a:lum bright="42000" contrast="12000"/>
          </a:blip>
          <a:srcRect/>
          <a:stretch>
            <a:fillRect/>
          </a:stretch>
        </p:blipFill>
        <p:spPr bwMode="auto">
          <a:xfrm>
            <a:off x="755650" y="3933825"/>
            <a:ext cx="2447925" cy="1703388"/>
          </a:xfrm>
          <a:prstGeom prst="rect">
            <a:avLst/>
          </a:prstGeom>
          <a:noFill/>
          <a:ln w="25400" algn="in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7704138" y="188913"/>
            <a:ext cx="1439862" cy="1277937"/>
            <a:chOff x="0" y="3515"/>
            <a:chExt cx="907" cy="805"/>
          </a:xfrm>
        </p:grpSpPr>
        <p:pic>
          <p:nvPicPr>
            <p:cNvPr id="12297" name="Picture 53" descr="0345"/>
            <p:cNvPicPr>
              <a:picLocks noChangeAspect="1" noChangeArrowheads="1" noCrop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5400000">
              <a:off x="-74" y="3589"/>
              <a:ext cx="58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298" name="Group 62"/>
            <p:cNvGrpSpPr>
              <a:grpSpLocks/>
            </p:cNvGrpSpPr>
            <p:nvPr/>
          </p:nvGrpSpPr>
          <p:grpSpPr bwMode="auto">
            <a:xfrm>
              <a:off x="272" y="3606"/>
              <a:ext cx="635" cy="714"/>
              <a:chOff x="272" y="3606"/>
              <a:chExt cx="635" cy="714"/>
            </a:xfrm>
          </p:grpSpPr>
          <p:pic>
            <p:nvPicPr>
              <p:cNvPr id="12299" name="Picture 52" descr="0345"/>
              <p:cNvPicPr>
                <a:picLocks noChangeAspect="1" noChangeArrowheads="1" noCrop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 flipH="1">
                <a:off x="318" y="3878"/>
                <a:ext cx="589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00" name="Picture 54" descr="мяч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EFF"/>
                  </a:clrFrom>
                  <a:clrTo>
                    <a:srgbClr val="FFFE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6766160">
                <a:off x="286" y="3592"/>
                <a:ext cx="426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2296" name="Picture 61" descr="мяч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EFFFD"/>
              </a:clrFrom>
              <a:clrTo>
                <a:srgbClr val="FE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250" y="6237288"/>
            <a:ext cx="33813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5"/>
          <p:cNvGrpSpPr>
            <a:grpSpLocks/>
          </p:cNvGrpSpPr>
          <p:nvPr/>
        </p:nvGrpSpPr>
        <p:grpSpPr bwMode="auto">
          <a:xfrm>
            <a:off x="0" y="0"/>
            <a:ext cx="1547813" cy="6858000"/>
            <a:chOff x="0" y="0"/>
            <a:chExt cx="975" cy="4320"/>
          </a:xfrm>
        </p:grpSpPr>
        <p:pic>
          <p:nvPicPr>
            <p:cNvPr id="13327" name="Picture 6" descr="leftmenuf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75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8" name="Picture 7" descr="leftmenuf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659"/>
              <a:ext cx="97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9" name="Picture 8" descr="leftmenuf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890"/>
              <a:ext cx="975" cy="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0" name="Picture 9" descr="leftmenuf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842"/>
              <a:ext cx="97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1" name="Picture 10" descr="leftmenufo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3475"/>
              <a:ext cx="975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315" name="Picture 4" descr="жесты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70840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1" descr="мяч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EFFFD"/>
              </a:clrFrom>
              <a:clrTo>
                <a:srgbClr val="FE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250" y="6308725"/>
            <a:ext cx="3381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12" descr="SNV31603"/>
          <p:cNvPicPr>
            <a:picLocks noChangeAspect="1" noChangeArrowheads="1"/>
          </p:cNvPicPr>
          <p:nvPr/>
        </p:nvPicPr>
        <p:blipFill>
          <a:blip r:embed="rId9" cstate="print">
            <a:lum bright="30000" contrast="24000"/>
          </a:blip>
          <a:srcRect/>
          <a:stretch>
            <a:fillRect/>
          </a:stretch>
        </p:blipFill>
        <p:spPr bwMode="auto">
          <a:xfrm>
            <a:off x="1692275" y="5013325"/>
            <a:ext cx="1871663" cy="1501775"/>
          </a:xfrm>
          <a:prstGeom prst="rect">
            <a:avLst/>
          </a:prstGeom>
          <a:noFill/>
          <a:ln w="25400" algn="in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94" name="Picture 14" descr="SNV31603"/>
          <p:cNvPicPr>
            <a:picLocks noChangeAspect="1" noChangeArrowheads="1"/>
          </p:cNvPicPr>
          <p:nvPr/>
        </p:nvPicPr>
        <p:blipFill>
          <a:blip r:embed="rId10" cstate="print">
            <a:lum bright="30000" contrast="24000"/>
          </a:blip>
          <a:srcRect/>
          <a:stretch>
            <a:fillRect/>
          </a:stretch>
        </p:blipFill>
        <p:spPr bwMode="auto">
          <a:xfrm>
            <a:off x="1762125" y="3068638"/>
            <a:ext cx="1874838" cy="1579562"/>
          </a:xfrm>
          <a:prstGeom prst="rect">
            <a:avLst/>
          </a:prstGeom>
          <a:noFill/>
          <a:ln w="25400" algn="in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96" name="Picture 16" descr="SNV31603"/>
          <p:cNvPicPr>
            <a:picLocks noChangeAspect="1" noChangeArrowheads="1"/>
          </p:cNvPicPr>
          <p:nvPr/>
        </p:nvPicPr>
        <p:blipFill>
          <a:blip r:embed="rId11" cstate="print">
            <a:lum bright="30000" contrast="24000"/>
          </a:blip>
          <a:srcRect/>
          <a:stretch>
            <a:fillRect/>
          </a:stretch>
        </p:blipFill>
        <p:spPr bwMode="auto">
          <a:xfrm>
            <a:off x="1763713" y="1268413"/>
            <a:ext cx="1943100" cy="1600200"/>
          </a:xfrm>
          <a:prstGeom prst="rect">
            <a:avLst/>
          </a:prstGeom>
          <a:noFill/>
          <a:ln w="25400" algn="in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500" name="Text Box 2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140200" y="1484313"/>
            <a:ext cx="3744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 вариант ответа: </a:t>
            </a:r>
            <a:r>
              <a:rPr lang="ru-RU">
                <a:hlinkClick r:id="rId12" action="ppaction://hlinksldjump"/>
              </a:rPr>
              <a:t>конец партии</a:t>
            </a:r>
            <a:endParaRPr lang="ru-RU"/>
          </a:p>
        </p:txBody>
      </p:sp>
      <p:sp>
        <p:nvSpPr>
          <p:cNvPr id="20502" name="Text Box 2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140200" y="2205038"/>
            <a:ext cx="3457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 вариант ответа: </a:t>
            </a:r>
            <a:r>
              <a:rPr lang="ru-RU">
                <a:hlinkClick r:id="" action="ppaction://noaction"/>
              </a:rPr>
              <a:t>тайм-аут</a:t>
            </a:r>
            <a:endParaRPr lang="ru-RU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4211638" y="3213100"/>
            <a:ext cx="2909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 вариант ответа: </a:t>
            </a:r>
            <a:r>
              <a:rPr lang="ru-RU">
                <a:hlinkClick r:id="" action="ppaction://noaction"/>
              </a:rPr>
              <a:t>замена</a:t>
            </a:r>
            <a:endParaRPr lang="ru-RU"/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4211638" y="4005263"/>
            <a:ext cx="3262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 вариант ответа: </a:t>
            </a:r>
            <a:r>
              <a:rPr lang="ru-RU">
                <a:hlinkClick r:id="" action="ppaction://noaction"/>
              </a:rPr>
              <a:t>мяч в ауте</a:t>
            </a:r>
            <a:endParaRPr lang="ru-RU"/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4211638" y="5084763"/>
            <a:ext cx="3514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 вариант ответа: </a:t>
            </a:r>
            <a:r>
              <a:rPr lang="ru-RU">
                <a:hlinkClick r:id="" action="ppaction://noaction"/>
              </a:rPr>
              <a:t>спорный мяч</a:t>
            </a:r>
            <a:endParaRPr lang="ru-RU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4211638" y="5805488"/>
            <a:ext cx="3317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 вариант ответа: </a:t>
            </a:r>
            <a:r>
              <a:rPr lang="ru-RU">
                <a:hlinkClick r:id="" action="ppaction://noaction"/>
              </a:rPr>
              <a:t>конец игры</a:t>
            </a:r>
            <a:endParaRPr lang="ru-RU"/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4067175" y="692150"/>
            <a:ext cx="4608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0099"/>
                </a:solidFill>
              </a:rPr>
              <a:t>ВЫБЕРИ ПРАВИЛЬНЫЙ ОТВЕТ: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0" grpId="0"/>
      <p:bldP spid="20502" grpId="0"/>
      <p:bldP spid="20503" grpId="0"/>
      <p:bldP spid="20504" grpId="0"/>
      <p:bldP spid="20505" grpId="0"/>
      <p:bldP spid="20506" grpId="0"/>
      <p:bldP spid="205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5"/>
          <p:cNvGrpSpPr>
            <a:grpSpLocks/>
          </p:cNvGrpSpPr>
          <p:nvPr/>
        </p:nvGrpSpPr>
        <p:grpSpPr bwMode="auto">
          <a:xfrm>
            <a:off x="0" y="0"/>
            <a:ext cx="1547813" cy="6858000"/>
            <a:chOff x="0" y="0"/>
            <a:chExt cx="975" cy="4320"/>
          </a:xfrm>
        </p:grpSpPr>
        <p:pic>
          <p:nvPicPr>
            <p:cNvPr id="20486" name="Picture 6" descr="leftmenuf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75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7" name="Picture 7" descr="leftmenuf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659"/>
              <a:ext cx="97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8" name="Picture 8" descr="leftmenuf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890"/>
              <a:ext cx="975" cy="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9" name="Picture 9" descr="leftmenuf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842"/>
              <a:ext cx="97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0" name="Picture 10" descr="leftmenufo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3475"/>
              <a:ext cx="975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1428750" y="1785938"/>
            <a:ext cx="4608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0099"/>
                </a:solidFill>
              </a:rPr>
              <a:t>СПИСОК ЛИТЕРАТУРЫ:</a:t>
            </a:r>
          </a:p>
        </p:txBody>
      </p:sp>
      <p:sp>
        <p:nvSpPr>
          <p:cNvPr id="20484" name="Прямоугольник 21"/>
          <p:cNvSpPr>
            <a:spLocks noChangeArrowheads="1"/>
          </p:cNvSpPr>
          <p:nvPr/>
        </p:nvSpPr>
        <p:spPr bwMode="auto">
          <a:xfrm>
            <a:off x="1214438" y="2428875"/>
            <a:ext cx="71437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AutoNum type="arabicPeriod"/>
            </a:pPr>
            <a:r>
              <a:rPr lang="ru-RU"/>
              <a:t>Железняк Ю.Д., Слупский Л.Н. Волейбол в школе: Пособие для учителя. – М.: Просвещение, 1989. – 128с.: ил.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ru-RU"/>
              <a:t>Фотографии учащихся школы №7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ru-RU"/>
              <a:t>Изображение волейболиста – картинки Яндекс</a:t>
            </a:r>
          </a:p>
          <a:p>
            <a:pPr marL="342900" indent="-342900">
              <a:buFont typeface="Arial" charset="0"/>
              <a:buAutoNum type="arabicPeriod"/>
            </a:pPr>
            <a:endParaRPr lang="ru-RU"/>
          </a:p>
        </p:txBody>
      </p:sp>
      <p:sp>
        <p:nvSpPr>
          <p:cNvPr id="20485" name="AutoShape 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250825" y="6092825"/>
            <a:ext cx="720725" cy="576263"/>
          </a:xfrm>
          <a:prstGeom prst="actionButtonHom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567738" cy="6858000"/>
            <a:chOff x="0" y="0"/>
            <a:chExt cx="5397" cy="4320"/>
          </a:xfrm>
        </p:grpSpPr>
        <p:grpSp>
          <p:nvGrpSpPr>
            <p:cNvPr id="3093" name="Group 3"/>
            <p:cNvGrpSpPr>
              <a:grpSpLocks/>
            </p:cNvGrpSpPr>
            <p:nvPr/>
          </p:nvGrpSpPr>
          <p:grpSpPr bwMode="auto">
            <a:xfrm>
              <a:off x="0" y="0"/>
              <a:ext cx="975" cy="4320"/>
              <a:chOff x="0" y="0"/>
              <a:chExt cx="975" cy="4320"/>
            </a:xfrm>
          </p:grpSpPr>
          <p:pic>
            <p:nvPicPr>
              <p:cNvPr id="3121" name="Picture 4" descr="leftmenufo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975" cy="91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22" name="Picture 5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2659"/>
                <a:ext cx="975" cy="83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23" name="Picture 6" descr="leftmenufon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890"/>
                <a:ext cx="975" cy="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24" name="Picture 7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1842"/>
                <a:ext cx="975" cy="83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25" name="Picture 8" descr="leftmenufon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0" y="3475"/>
                <a:ext cx="975" cy="84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</p:grpSp>
        <p:grpSp>
          <p:nvGrpSpPr>
            <p:cNvPr id="3094" name="Group 9"/>
            <p:cNvGrpSpPr>
              <a:grpSpLocks/>
            </p:cNvGrpSpPr>
            <p:nvPr/>
          </p:nvGrpSpPr>
          <p:grpSpPr bwMode="auto">
            <a:xfrm>
              <a:off x="839" y="527"/>
              <a:ext cx="975" cy="3498"/>
              <a:chOff x="839" y="0"/>
              <a:chExt cx="975" cy="3498"/>
            </a:xfrm>
          </p:grpSpPr>
          <p:pic>
            <p:nvPicPr>
              <p:cNvPr id="3117" name="Picture 10" descr="leftmenufo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39" y="0"/>
                <a:ext cx="975" cy="91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18" name="Picture 11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39" y="2659"/>
                <a:ext cx="975" cy="83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19" name="Picture 12" descr="leftmenufon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39" y="890"/>
                <a:ext cx="975" cy="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20" name="Picture 13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39" y="1842"/>
                <a:ext cx="975" cy="83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</p:grpSp>
        <p:grpSp>
          <p:nvGrpSpPr>
            <p:cNvPr id="3095" name="Group 14"/>
            <p:cNvGrpSpPr>
              <a:grpSpLocks/>
            </p:cNvGrpSpPr>
            <p:nvPr/>
          </p:nvGrpSpPr>
          <p:grpSpPr bwMode="auto">
            <a:xfrm>
              <a:off x="1655" y="0"/>
              <a:ext cx="975" cy="4320"/>
              <a:chOff x="0" y="0"/>
              <a:chExt cx="975" cy="4320"/>
            </a:xfrm>
          </p:grpSpPr>
          <p:pic>
            <p:nvPicPr>
              <p:cNvPr id="3112" name="Picture 15" descr="leftmenufo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975" cy="91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13" name="Picture 16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2659"/>
                <a:ext cx="975" cy="83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14" name="Picture 17" descr="leftmenufon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890"/>
                <a:ext cx="975" cy="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15" name="Picture 18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1842"/>
                <a:ext cx="975" cy="83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16" name="Picture 19" descr="leftmenufon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0" y="3475"/>
                <a:ext cx="975" cy="84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</p:grpSp>
        <p:grpSp>
          <p:nvGrpSpPr>
            <p:cNvPr id="3096" name="Group 20"/>
            <p:cNvGrpSpPr>
              <a:grpSpLocks/>
            </p:cNvGrpSpPr>
            <p:nvPr/>
          </p:nvGrpSpPr>
          <p:grpSpPr bwMode="auto">
            <a:xfrm>
              <a:off x="3424" y="0"/>
              <a:ext cx="975" cy="4320"/>
              <a:chOff x="0" y="0"/>
              <a:chExt cx="975" cy="4320"/>
            </a:xfrm>
          </p:grpSpPr>
          <p:pic>
            <p:nvPicPr>
              <p:cNvPr id="3107" name="Picture 21" descr="leftmenufo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975" cy="91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08" name="Picture 22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2659"/>
                <a:ext cx="975" cy="83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09" name="Picture 23" descr="leftmenufon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890"/>
                <a:ext cx="975" cy="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10" name="Picture 24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1842"/>
                <a:ext cx="975" cy="83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11" name="Picture 25" descr="leftmenufon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0" y="3475"/>
                <a:ext cx="975" cy="84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</p:grpSp>
        <p:grpSp>
          <p:nvGrpSpPr>
            <p:cNvPr id="3097" name="Group 26"/>
            <p:cNvGrpSpPr>
              <a:grpSpLocks/>
            </p:cNvGrpSpPr>
            <p:nvPr/>
          </p:nvGrpSpPr>
          <p:grpSpPr bwMode="auto">
            <a:xfrm>
              <a:off x="2472" y="527"/>
              <a:ext cx="975" cy="3498"/>
              <a:chOff x="839" y="0"/>
              <a:chExt cx="975" cy="3498"/>
            </a:xfrm>
          </p:grpSpPr>
          <p:pic>
            <p:nvPicPr>
              <p:cNvPr id="3103" name="Picture 27" descr="leftmenufo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39" y="0"/>
                <a:ext cx="975" cy="91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04" name="Picture 28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39" y="2659"/>
                <a:ext cx="975" cy="83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05" name="Picture 29" descr="leftmenufon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39" y="890"/>
                <a:ext cx="975" cy="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06" name="Picture 30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39" y="1842"/>
                <a:ext cx="975" cy="83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</p:grpSp>
        <p:grpSp>
          <p:nvGrpSpPr>
            <p:cNvPr id="3098" name="Group 31"/>
            <p:cNvGrpSpPr>
              <a:grpSpLocks/>
            </p:cNvGrpSpPr>
            <p:nvPr/>
          </p:nvGrpSpPr>
          <p:grpSpPr bwMode="auto">
            <a:xfrm>
              <a:off x="4422" y="346"/>
              <a:ext cx="975" cy="3498"/>
              <a:chOff x="839" y="0"/>
              <a:chExt cx="975" cy="3498"/>
            </a:xfrm>
          </p:grpSpPr>
          <p:pic>
            <p:nvPicPr>
              <p:cNvPr id="3099" name="Picture 32" descr="leftmenufo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39" y="0"/>
                <a:ext cx="975" cy="91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00" name="Picture 33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39" y="2659"/>
                <a:ext cx="975" cy="83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01" name="Picture 34" descr="leftmenufon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39" y="890"/>
                <a:ext cx="975" cy="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3102" name="Picture 35" descr="leftmenufon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39" y="1842"/>
                <a:ext cx="975" cy="83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31783" name="Picture 39" descr="введкопирование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188913"/>
            <a:ext cx="403225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395288" y="1341438"/>
            <a:ext cx="80645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000099"/>
                </a:solidFill>
              </a:rPr>
              <a:t>Волейбол - самая лучшая и захватывающая игра. 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000099"/>
                </a:solidFill>
              </a:rPr>
              <a:t>Она популярна во всем мире. 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000099"/>
                </a:solidFill>
              </a:rPr>
              <a:t>Эта замечательная игра требует большого мастерства.</a:t>
            </a:r>
          </a:p>
        </p:txBody>
      </p:sp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827088" y="2781300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0099"/>
                </a:solidFill>
              </a:rPr>
              <a:t>Ты узнаешь:</a:t>
            </a:r>
          </a:p>
        </p:txBody>
      </p: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2051050" y="3357563"/>
            <a:ext cx="6842125" cy="2943225"/>
            <a:chOff x="1292" y="2115"/>
            <a:chExt cx="4310" cy="1854"/>
          </a:xfrm>
        </p:grpSpPr>
        <p:pic>
          <p:nvPicPr>
            <p:cNvPr id="3079" name="Picture 47" descr="введков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01" y="2115"/>
              <a:ext cx="2041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51" descr="мяч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EFFFD"/>
                </a:clrFrom>
                <a:clrTo>
                  <a:srgbClr val="FE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92" y="2115"/>
              <a:ext cx="21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081" name="Group 56"/>
            <p:cNvGrpSpPr>
              <a:grpSpLocks/>
            </p:cNvGrpSpPr>
            <p:nvPr/>
          </p:nvGrpSpPr>
          <p:grpSpPr bwMode="auto">
            <a:xfrm>
              <a:off x="1292" y="2659"/>
              <a:ext cx="4037" cy="272"/>
              <a:chOff x="1292" y="2659"/>
              <a:chExt cx="4037" cy="272"/>
            </a:xfrm>
          </p:grpSpPr>
          <p:pic>
            <p:nvPicPr>
              <p:cNvPr id="3090" name="Picture 48" descr="введков">
                <a:hlinkClick r:id="rId10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655" y="2659"/>
                <a:ext cx="3674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91" name="Picture 52" descr="мяч">
                <a:hlinkClick r:id="rId10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EFFFD"/>
                  </a:clrFrom>
                  <a:clrTo>
                    <a:srgbClr val="FEFFFD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92" y="2659"/>
                <a:ext cx="213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92" name="Picture 52" descr="мяч">
                <a:hlinkClick r:id="rId10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EFFFD"/>
                  </a:clrFrom>
                  <a:clrTo>
                    <a:srgbClr val="FEFFFD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05" y="2696"/>
                <a:ext cx="213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3082" name="Group 57"/>
            <p:cNvGrpSpPr>
              <a:grpSpLocks/>
            </p:cNvGrpSpPr>
            <p:nvPr/>
          </p:nvGrpSpPr>
          <p:grpSpPr bwMode="auto">
            <a:xfrm>
              <a:off x="1292" y="3158"/>
              <a:ext cx="4310" cy="318"/>
              <a:chOff x="1292" y="3158"/>
              <a:chExt cx="4310" cy="318"/>
            </a:xfrm>
          </p:grpSpPr>
          <p:pic>
            <p:nvPicPr>
              <p:cNvPr id="3087" name="Picture 49" descr="введков">
                <a:hlinkClick r:id="rId1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1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01" y="3158"/>
                <a:ext cx="390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8" name="Picture 53" descr="мяч">
                <a:hlinkClick r:id="rId1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EFFFD"/>
                  </a:clrFrom>
                  <a:clrTo>
                    <a:srgbClr val="FEFFFD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92" y="3203"/>
                <a:ext cx="213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9" name="Picture 53" descr="мяч">
                <a:hlinkClick r:id="rId12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EFFFD"/>
                  </a:clrFrom>
                  <a:clrTo>
                    <a:srgbClr val="FEFFFD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05" y="3240"/>
                <a:ext cx="213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3083" name="Group 58"/>
            <p:cNvGrpSpPr>
              <a:grpSpLocks/>
            </p:cNvGrpSpPr>
            <p:nvPr/>
          </p:nvGrpSpPr>
          <p:grpSpPr bwMode="auto">
            <a:xfrm>
              <a:off x="1292" y="3657"/>
              <a:ext cx="2269" cy="312"/>
              <a:chOff x="1292" y="3657"/>
              <a:chExt cx="2269" cy="312"/>
            </a:xfrm>
          </p:grpSpPr>
          <p:pic>
            <p:nvPicPr>
              <p:cNvPr id="3085" name="Picture 50" descr="введков">
                <a:hlinkClick r:id="rId14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15" cstate="print">
                <a:clrChange>
                  <a:clrFrom>
                    <a:srgbClr val="FCFCFC"/>
                  </a:clrFrom>
                  <a:clrTo>
                    <a:srgbClr val="FCFCFC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01" y="3657"/>
                <a:ext cx="1860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6" name="Picture 54" descr="мяч">
                <a:hlinkClick r:id="rId14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EFFFD"/>
                  </a:clrFrom>
                  <a:clrTo>
                    <a:srgbClr val="FEFFFD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92" y="3702"/>
                <a:ext cx="213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084" name="Picture 51" descr="мяч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EFFFD"/>
                </a:clrFrom>
                <a:clrTo>
                  <a:srgbClr val="FE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05" y="2152"/>
              <a:ext cx="21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4" grpId="0"/>
      <p:bldP spid="317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187450" y="5661025"/>
            <a:ext cx="77771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000099"/>
                </a:solidFill>
              </a:rPr>
              <a:t>Цель игры — направить мяч над сеткой, чтобы он коснулся площадки соперника, и предотвратить такую же попытку соперника. </a:t>
            </a:r>
          </a:p>
        </p:txBody>
      </p:sp>
      <p:pic>
        <p:nvPicPr>
          <p:cNvPr id="23560" name="Picture 8" descr="SNV323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1196975"/>
            <a:ext cx="5761037" cy="4319588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1476375" y="333375"/>
            <a:ext cx="7127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99"/>
                </a:solidFill>
              </a:rPr>
              <a:t>Волейбол — спортивная командная игра, в которой участвуют две команды.</a:t>
            </a:r>
          </a:p>
        </p:txBody>
      </p:sp>
      <p:grpSp>
        <p:nvGrpSpPr>
          <p:cNvPr id="4101" name="Group 47"/>
          <p:cNvGrpSpPr>
            <a:grpSpLocks/>
          </p:cNvGrpSpPr>
          <p:nvPr/>
        </p:nvGrpSpPr>
        <p:grpSpPr bwMode="auto">
          <a:xfrm>
            <a:off x="0" y="0"/>
            <a:ext cx="1547813" cy="6858000"/>
            <a:chOff x="0" y="0"/>
            <a:chExt cx="975" cy="4320"/>
          </a:xfrm>
        </p:grpSpPr>
        <p:pic>
          <p:nvPicPr>
            <p:cNvPr id="4102" name="Picture 48" descr="leftmenuf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75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3" name="Picture 49" descr="leftmenuf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2659"/>
              <a:ext cx="97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50" descr="leftmenufo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890"/>
              <a:ext cx="975" cy="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Picture 51" descr="leftmenuf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1842"/>
              <a:ext cx="97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6" name="Picture 52" descr="leftmenufo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3475"/>
              <a:ext cx="975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519238" y="4941888"/>
            <a:ext cx="72564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/>
          </a:p>
          <a:p>
            <a:pPr algn="ctr"/>
            <a:r>
              <a:rPr lang="ru-RU" b="1">
                <a:solidFill>
                  <a:srgbClr val="000099"/>
                </a:solidFill>
              </a:rPr>
              <a:t>В волейбол играют на прямоугольной площадке 9-18 метров 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(с деревянным или синтетическим покрытием), 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разделенной пополам сеткой</a:t>
            </a:r>
            <a:r>
              <a:rPr lang="ru-RU">
                <a:solidFill>
                  <a:srgbClr val="000099"/>
                </a:solidFill>
              </a:rPr>
              <a:t>; 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692275" y="908050"/>
            <a:ext cx="5545138" cy="3657600"/>
            <a:chOff x="1066" y="572"/>
            <a:chExt cx="3493" cy="2304"/>
          </a:xfrm>
        </p:grpSpPr>
        <p:pic>
          <p:nvPicPr>
            <p:cNvPr id="5130" name="Picture 1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66" y="572"/>
              <a:ext cx="3493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12" descr="волейбол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4005998">
              <a:off x="1992" y="916"/>
              <a:ext cx="1968" cy="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24" name="Group 50"/>
          <p:cNvGrpSpPr>
            <a:grpSpLocks/>
          </p:cNvGrpSpPr>
          <p:nvPr/>
        </p:nvGrpSpPr>
        <p:grpSpPr bwMode="auto">
          <a:xfrm>
            <a:off x="0" y="0"/>
            <a:ext cx="1547813" cy="6858000"/>
            <a:chOff x="0" y="0"/>
            <a:chExt cx="975" cy="4320"/>
          </a:xfrm>
        </p:grpSpPr>
        <p:pic>
          <p:nvPicPr>
            <p:cNvPr id="5125" name="Picture 51" descr="leftmenuf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975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52" descr="leftmenufo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2659"/>
              <a:ext cx="97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7" name="Picture 53" descr="leftmenufo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890"/>
              <a:ext cx="975" cy="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54" descr="leftmenufo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1842"/>
              <a:ext cx="97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9" name="Picture 55" descr="leftmenufon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3475"/>
              <a:ext cx="975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8"/>
          <p:cNvGrpSpPr>
            <a:grpSpLocks/>
          </p:cNvGrpSpPr>
          <p:nvPr/>
        </p:nvGrpSpPr>
        <p:grpSpPr bwMode="auto">
          <a:xfrm>
            <a:off x="0" y="0"/>
            <a:ext cx="1547813" cy="6858000"/>
            <a:chOff x="0" y="0"/>
            <a:chExt cx="975" cy="4320"/>
          </a:xfrm>
        </p:grpSpPr>
        <p:pic>
          <p:nvPicPr>
            <p:cNvPr id="6148" name="Picture 13" descr="leftmenuf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75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49" name="Picture 14" descr="leftmenuf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659"/>
              <a:ext cx="97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0" name="Picture 15" descr="leftmenuf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890"/>
              <a:ext cx="975" cy="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1" name="Picture 16" descr="leftmenuf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842"/>
              <a:ext cx="97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2" name="Picture 17" descr="leftmenufo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3475"/>
              <a:ext cx="975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714500" y="1285875"/>
            <a:ext cx="702468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99"/>
                </a:solidFill>
              </a:rPr>
              <a:t>	</a:t>
            </a:r>
            <a:r>
              <a:rPr lang="ru-RU" sz="2800">
                <a:solidFill>
                  <a:srgbClr val="000099"/>
                </a:solidFill>
              </a:rPr>
              <a:t>Партию выигрывает команда, первой набравшая 25 очков с преимуществом минимум в два очка. </a:t>
            </a:r>
          </a:p>
          <a:p>
            <a:r>
              <a:rPr lang="ru-RU" sz="2800">
                <a:solidFill>
                  <a:srgbClr val="000099"/>
                </a:solidFill>
              </a:rPr>
              <a:t>	При счете 24:24 игра продолжается до достижения одной из команд преимущества в два очка. </a:t>
            </a:r>
          </a:p>
          <a:p>
            <a:r>
              <a:rPr lang="ru-RU" sz="2800">
                <a:solidFill>
                  <a:srgbClr val="000099"/>
                </a:solidFill>
              </a:rPr>
              <a:t>	При счете партий 2:2 играется решающая (пятая) партия — до 15 очков, но разница в счете также должна составлять не менее двух очков;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116013" y="981075"/>
            <a:ext cx="741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000099"/>
                </a:solidFill>
              </a:rPr>
              <a:t>В игре всегда должны участвовать по шесть игроков от каждой команды </a:t>
            </a:r>
          </a:p>
        </p:txBody>
      </p:sp>
      <p:pic>
        <p:nvPicPr>
          <p:cNvPr id="24581" name="Picture 5" descr="Изображение 0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2133600"/>
            <a:ext cx="4068762" cy="320992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24582" name="Picture 6" descr="Изображение 0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133600"/>
            <a:ext cx="4248150" cy="318452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187450" y="5589588"/>
            <a:ext cx="698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 </a:t>
            </a:r>
            <a:endParaRPr lang="ru-RU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4"/>
          <p:cNvGrpSpPr>
            <a:grpSpLocks/>
          </p:cNvGrpSpPr>
          <p:nvPr/>
        </p:nvGrpSpPr>
        <p:grpSpPr bwMode="auto">
          <a:xfrm>
            <a:off x="0" y="0"/>
            <a:ext cx="1547813" cy="6858000"/>
            <a:chOff x="0" y="0"/>
            <a:chExt cx="975" cy="4320"/>
          </a:xfrm>
        </p:grpSpPr>
        <p:pic>
          <p:nvPicPr>
            <p:cNvPr id="8199" name="Picture 45" descr="leftmenuf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75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0" name="Picture 46" descr="leftmenuf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659"/>
              <a:ext cx="97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1" name="Picture 47" descr="leftmenuf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890"/>
              <a:ext cx="975" cy="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2" name="Picture 48" descr="leftmenuf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842"/>
              <a:ext cx="97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3" name="Picture 49" descr="leftmenufo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3475"/>
              <a:ext cx="975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187450" y="333375"/>
            <a:ext cx="74564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/>
          </a:p>
          <a:p>
            <a:pPr algn="ctr"/>
            <a:r>
              <a:rPr lang="ru-RU" b="1">
                <a:solidFill>
                  <a:srgbClr val="000099"/>
                </a:solidFill>
              </a:rPr>
              <a:t>Начальная расстановка команды указывает порядок перехода 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игроков на площадке. </a:t>
            </a:r>
          </a:p>
        </p:txBody>
      </p:sp>
      <p:pic>
        <p:nvPicPr>
          <p:cNvPr id="25605" name="Picture 5" descr="SNV323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050" y="1428750"/>
            <a:ext cx="5616575" cy="4211638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350963" y="5876925"/>
            <a:ext cx="7793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</a:rPr>
              <a:t>Этот порядок должен быть сохранен на протяжении всей партии; </a:t>
            </a:r>
          </a:p>
        </p:txBody>
      </p:sp>
      <p:pic>
        <p:nvPicPr>
          <p:cNvPr id="8198" name="Picture 50" descr="мяч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EFFFD"/>
              </a:clrFrom>
              <a:clrTo>
                <a:srgbClr val="FE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250" y="6308725"/>
            <a:ext cx="3381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подач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38455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23850" y="1341438"/>
            <a:ext cx="48974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ru-RU" b="1">
                <a:solidFill>
                  <a:srgbClr val="000099"/>
                </a:solidFill>
              </a:rPr>
              <a:t>В волейболе используются подачи:</a:t>
            </a:r>
          </a:p>
          <a:p>
            <a:pPr>
              <a:buFontTx/>
              <a:buChar char="•"/>
            </a:pPr>
            <a:r>
              <a:rPr lang="ru-RU" b="1">
                <a:solidFill>
                  <a:srgbClr val="000099"/>
                </a:solidFill>
              </a:rPr>
              <a:t>Нижняя прямая</a:t>
            </a:r>
          </a:p>
          <a:p>
            <a:pPr>
              <a:buFontTx/>
              <a:buChar char="•"/>
            </a:pPr>
            <a:r>
              <a:rPr lang="ru-RU" b="1">
                <a:solidFill>
                  <a:srgbClr val="000099"/>
                </a:solidFill>
              </a:rPr>
              <a:t>Верхняя боковая</a:t>
            </a:r>
          </a:p>
          <a:p>
            <a:pPr>
              <a:buFontTx/>
              <a:buChar char="•"/>
            </a:pPr>
            <a:r>
              <a:rPr lang="ru-RU" b="1">
                <a:solidFill>
                  <a:srgbClr val="000099"/>
                </a:solidFill>
              </a:rPr>
              <a:t>Верхняя прямая с вращением (силовая)</a:t>
            </a:r>
          </a:p>
          <a:p>
            <a:r>
              <a:rPr lang="ru-RU" b="1">
                <a:solidFill>
                  <a:srgbClr val="000099"/>
                </a:solidFill>
              </a:rPr>
              <a:t> 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3708400" y="476250"/>
            <a:ext cx="469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400" b="1">
                <a:solidFill>
                  <a:srgbClr val="000099"/>
                </a:solidFill>
              </a:rPr>
              <a:t>Мяч вводится в игру подачей</a:t>
            </a:r>
          </a:p>
        </p:txBody>
      </p:sp>
      <p:pic>
        <p:nvPicPr>
          <p:cNvPr id="17421" name="Picture 13" descr="Изображение 0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852738"/>
            <a:ext cx="4105275" cy="3078162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17422" name="Picture 14" descr="Изображение 0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463" y="2852738"/>
            <a:ext cx="4105275" cy="3078162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755650" y="6021388"/>
            <a:ext cx="2989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</a:rPr>
              <a:t>Верхняя прямая  подача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5435600" y="6021388"/>
            <a:ext cx="289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</a:rPr>
              <a:t>Нижняя прямая  подача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20" grpId="0"/>
      <p:bldP spid="17423" grpId="0"/>
      <p:bldP spid="174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9"/>
          <p:cNvGrpSpPr>
            <a:grpSpLocks/>
          </p:cNvGrpSpPr>
          <p:nvPr/>
        </p:nvGrpSpPr>
        <p:grpSpPr bwMode="auto">
          <a:xfrm>
            <a:off x="7596188" y="0"/>
            <a:ext cx="1547812" cy="6858000"/>
            <a:chOff x="0" y="0"/>
            <a:chExt cx="975" cy="4320"/>
          </a:xfrm>
        </p:grpSpPr>
        <p:pic>
          <p:nvPicPr>
            <p:cNvPr id="10248" name="Picture 10" descr="leftmenuf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75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9" name="Picture 11" descr="leftmenuf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659"/>
              <a:ext cx="97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0" name="Picture 12" descr="leftmenufo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890"/>
              <a:ext cx="975" cy="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1" name="Picture 13" descr="leftmenuf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842"/>
              <a:ext cx="97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2" name="Picture 14" descr="leftmenufo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3475"/>
              <a:ext cx="975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43" name="Picture 4" descr="нижняя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77983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84213" y="4076700"/>
            <a:ext cx="6840537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355600" indent="-355600" algn="ctr"/>
            <a:endParaRPr lang="ru-RU"/>
          </a:p>
          <a:p>
            <a:pPr marL="355600" indent="-355600">
              <a:lnSpc>
                <a:spcPct val="150000"/>
              </a:lnSpc>
              <a:buFontTx/>
              <a:buChar char="•"/>
            </a:pPr>
            <a:r>
              <a:rPr lang="ru-RU" b="1">
                <a:solidFill>
                  <a:srgbClr val="000099"/>
                </a:solidFill>
              </a:rPr>
              <a:t>При замахе прямая правая рука отводится строго назад</a:t>
            </a:r>
          </a:p>
          <a:p>
            <a:pPr marL="355600" indent="-355600">
              <a:lnSpc>
                <a:spcPct val="150000"/>
              </a:lnSpc>
              <a:buFontTx/>
              <a:buChar char="•"/>
            </a:pPr>
            <a:r>
              <a:rPr lang="ru-RU" b="1">
                <a:solidFill>
                  <a:srgbClr val="000099"/>
                </a:solidFill>
              </a:rPr>
              <a:t>Мяч подбросить на 20-30 см.</a:t>
            </a:r>
          </a:p>
          <a:p>
            <a:pPr marL="355600" indent="-355600">
              <a:lnSpc>
                <a:spcPct val="150000"/>
              </a:lnSpc>
              <a:buFontTx/>
              <a:buChar char="•"/>
            </a:pPr>
            <a:r>
              <a:rPr lang="ru-RU" b="1">
                <a:solidFill>
                  <a:srgbClr val="000099"/>
                </a:solidFill>
              </a:rPr>
              <a:t>Удар осуществляется на уровне пояса</a:t>
            </a:r>
          </a:p>
          <a:p>
            <a:pPr marL="355600" indent="-355600">
              <a:lnSpc>
                <a:spcPct val="150000"/>
              </a:lnSpc>
            </a:pPr>
            <a:r>
              <a:rPr lang="ru-RU" b="1">
                <a:solidFill>
                  <a:srgbClr val="000099"/>
                </a:solidFill>
              </a:rPr>
              <a:t> </a:t>
            </a:r>
          </a:p>
          <a:p>
            <a:pPr marL="355600" indent="-355600" algn="ctr"/>
            <a:r>
              <a:rPr lang="ru-RU"/>
              <a:t> 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84213" y="1484313"/>
            <a:ext cx="6840537" cy="2124075"/>
            <a:chOff x="612" y="1389"/>
            <a:chExt cx="4309" cy="1338"/>
          </a:xfrm>
        </p:grpSpPr>
        <p:pic>
          <p:nvPicPr>
            <p:cNvPr id="10246" name="Picture 6" descr="SNV31600"/>
            <p:cNvPicPr>
              <a:picLocks noChangeAspect="1" noChangeArrowheads="1"/>
            </p:cNvPicPr>
            <p:nvPr/>
          </p:nvPicPr>
          <p:blipFill>
            <a:blip r:embed="rId7" cstate="print">
              <a:lum bright="30000" contrast="12000"/>
            </a:blip>
            <a:srcRect/>
            <a:stretch>
              <a:fillRect/>
            </a:stretch>
          </p:blipFill>
          <p:spPr bwMode="auto">
            <a:xfrm>
              <a:off x="612" y="1389"/>
              <a:ext cx="4309" cy="1338"/>
            </a:xfrm>
            <a:prstGeom prst="rect">
              <a:avLst/>
            </a:prstGeom>
            <a:noFill/>
            <a:ln w="25400" algn="in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0247" name="Rectangle 5"/>
            <p:cNvSpPr>
              <a:spLocks noChangeArrowheads="1"/>
            </p:cNvSpPr>
            <p:nvPr/>
          </p:nvSpPr>
          <p:spPr bwMode="auto">
            <a:xfrm>
              <a:off x="657" y="1389"/>
              <a:ext cx="3356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Техника выполнения нижней подачи</a:t>
              </a:r>
              <a:endParaRPr lang="ru-RU"/>
            </a:p>
          </p:txBody>
        </p:sp>
      </p:grp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265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АВ</cp:lastModifiedBy>
  <cp:revision>22</cp:revision>
  <dcterms:created xsi:type="dcterms:W3CDTF">2008-03-10T08:17:28Z</dcterms:created>
  <dcterms:modified xsi:type="dcterms:W3CDTF">2020-11-03T10:44:32Z</dcterms:modified>
</cp:coreProperties>
</file>